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756" r:id="rId5"/>
    <p:sldId id="784" r:id="rId6"/>
    <p:sldId id="785" r:id="rId7"/>
    <p:sldId id="787" r:id="rId8"/>
    <p:sldId id="788" r:id="rId9"/>
    <p:sldId id="804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2A9"/>
    <a:srgbClr val="F8DFD2"/>
    <a:srgbClr val="C3E0D3"/>
    <a:srgbClr val="A8E48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C63C8-D726-4D8C-9A36-F5E3CC48653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6618-DE28-446A-AAD8-45B8B9C19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58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8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0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82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98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1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4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04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1EA2-1937-4863-9820-D82479E9C305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9A792-B249-4DFA-9BEF-E33A7B68D6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8D63-59F0-4224-9A5F-F3D0BD2B151F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1544-3353-4B8A-BDF9-8BA847236FA3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484" y="-508000"/>
            <a:ext cx="5325032" cy="798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94" y="1844319"/>
            <a:ext cx="4470400" cy="55820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45" y="-14514"/>
            <a:ext cx="4134238" cy="567669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68499" y="2726176"/>
            <a:ext cx="4448384" cy="49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TW" sz="2000" b="1" noProof="0" dirty="0" smtClean="0"/>
              <a:t>Depart</a:t>
            </a:r>
            <a:r>
              <a:rPr lang="en-US" altLang="zh-TW" sz="2000" b="1" dirty="0" err="1" smtClean="0"/>
              <a:t>ent</a:t>
            </a:r>
            <a:r>
              <a:rPr lang="en-US" altLang="zh-TW" sz="2000" b="1" dirty="0" smtClean="0"/>
              <a:t> of Applied Chinese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0" name="直接连接符 18"/>
          <p:cNvSpPr>
            <a:spLocks noChangeShapeType="1"/>
          </p:cNvSpPr>
          <p:nvPr/>
        </p:nvSpPr>
        <p:spPr bwMode="auto">
          <a:xfrm>
            <a:off x="4470401" y="3191908"/>
            <a:ext cx="0" cy="1750094"/>
          </a:xfrm>
          <a:prstGeom prst="line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4411419" y="3891316"/>
            <a:ext cx="5497314" cy="40064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620092" y="3597685"/>
            <a:ext cx="447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面試小撇步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99612" y="1831173"/>
            <a:ext cx="58356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</a:rPr>
              <a:t> </a:t>
            </a:r>
            <a:r>
              <a:rPr lang="zh-TW" altLang="en-US" sz="54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</a:rPr>
              <a:t>應用</a:t>
            </a:r>
            <a:r>
              <a:rPr lang="zh-TW" altLang="en-US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</a:rPr>
              <a:t>華語文系</a:t>
            </a: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72176" y="4774584"/>
            <a:ext cx="338156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TW" altLang="en-US" sz="1200" b="1" noProof="0" dirty="0" smtClean="0"/>
              <a:t>       由 應用華語文系辦公室 </a:t>
            </a:r>
            <a:r>
              <a:rPr lang="en-US" altLang="zh-TW" sz="1200" b="1" noProof="0" dirty="0" smtClean="0"/>
              <a:t>2019.3.19</a:t>
            </a:r>
            <a:r>
              <a:rPr lang="zh-TW" altLang="en-US" sz="1200" b="1" noProof="0" dirty="0" smtClean="0"/>
              <a:t> 製作 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73" y="3036981"/>
            <a:ext cx="1327425" cy="1275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3845034" y="1265326"/>
            <a:ext cx="50610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spc="30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Hi,</a:t>
            </a:r>
            <a:r>
              <a:rPr lang="zh-TW" altLang="en-US" sz="5400" b="1" spc="30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很緊張齁</a:t>
            </a:r>
            <a:r>
              <a:rPr lang="en-US" altLang="zh-TW" sz="5400" b="1" spc="30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??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5400" b="1" spc="300" dirty="0" smtClean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54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3790434" y="2458187"/>
            <a:ext cx="461113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b="1" spc="300" noProof="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放輕鬆，讓我們一起來為面試準備</a:t>
            </a:r>
            <a:r>
              <a:rPr lang="en-US" altLang="zh-TW" b="1" spc="300" noProof="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!</a:t>
            </a:r>
            <a:endParaRPr kumimoji="0" lang="en-US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646">
            <a:off x="5386450" y="4543877"/>
            <a:ext cx="1533799" cy="145546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76815" y="2338597"/>
            <a:ext cx="9237696" cy="3691509"/>
            <a:chOff x="1476815" y="2338597"/>
            <a:chExt cx="9237696" cy="3691509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6815" y="2338597"/>
              <a:ext cx="4535853" cy="3403303"/>
              <a:chOff x="1369246" y="2556187"/>
              <a:chExt cx="4535853" cy="340330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6046" y="2556187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53560">
                <a:off x="1083005" y="3122640"/>
                <a:ext cx="2846255" cy="2273774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392018" y="2610332"/>
              <a:ext cx="4322493" cy="3419774"/>
              <a:chOff x="7148597" y="2962124"/>
              <a:chExt cx="4322493" cy="3419774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597" y="2978595"/>
                <a:ext cx="4289053" cy="3403303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46440" flipH="1">
                <a:off x="8911075" y="3248365"/>
                <a:ext cx="2846255" cy="22737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15163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463040" y="408125"/>
            <a:ext cx="310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TW" altLang="en-US" sz="3200" b="1" spc="300" dirty="0" smtClean="0">
                <a:solidFill>
                  <a:srgbClr val="3F3F3F"/>
                </a:solidFill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我該穿什麼</a:t>
            </a:r>
            <a:r>
              <a:rPr lang="en-US" altLang="zh-TW" sz="3200" b="1" spc="300" dirty="0" smtClean="0">
                <a:solidFill>
                  <a:srgbClr val="3F3F3F"/>
                </a:solidFill>
                <a:ea typeface="汉仪家书简" panose="02010609000101010101" pitchFamily="49" charset="-122"/>
                <a:cs typeface="+mn-lt"/>
                <a:sym typeface="站酷快乐体2016修订版" panose="02010600030101010101" pitchFamily="2" charset="-122"/>
              </a:rPr>
              <a:t>???</a:t>
            </a:r>
            <a:endParaRPr lang="id-ID" altLang="zh-TW" sz="3200" b="1" spc="300" dirty="0">
              <a:solidFill>
                <a:srgbClr val="3F3F3F"/>
              </a:solidFill>
              <a:ea typeface="汉仪家书简" panose="02010609000101010101" pitchFamily="49" charset="-122"/>
              <a:cs typeface="+mn-lt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2776167" y="1949719"/>
            <a:ext cx="7535065" cy="109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zh-TW" altLang="en-US" sz="1200" spc="300" dirty="0" smtClean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男生：建議穿著襯衫或有領子的上衣，搭配長褲（長褲不建議牛仔褲</a:t>
            </a:r>
            <a:r>
              <a:rPr lang="en-US" altLang="zh-TW" sz="1200" spc="300" dirty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)</a:t>
            </a:r>
            <a:r>
              <a:rPr lang="zh-CN" altLang="en-US" sz="1200" spc="300" dirty="0" smtClean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。</a:t>
            </a:r>
            <a:endParaRPr lang="en-US" altLang="zh-CN" sz="1200" spc="300" dirty="0" smtClean="0">
              <a:solidFill>
                <a:srgbClr val="3F3F3F"/>
              </a:solidFill>
              <a:latin typeface="華康中黑體(P)" panose="020B0500000000000000" pitchFamily="34" charset="-120"/>
              <a:ea typeface="華康中黑體(P)" panose="020B0500000000000000" pitchFamily="34" charset="-120"/>
              <a:cs typeface="+mn-ea"/>
              <a:sym typeface="站酷快乐体2016修订版" panose="02010600030101010101" pitchFamily="2" charset="-122"/>
            </a:endParaRPr>
          </a:p>
          <a:p>
            <a:pPr>
              <a:lnSpc>
                <a:spcPts val="2000"/>
              </a:lnSpc>
              <a:defRPr/>
            </a:pPr>
            <a:r>
              <a:rPr lang="zh-TW" altLang="en-US" sz="1200" spc="300" dirty="0" smtClean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女生：建議穿著襯衫或有領子的上衣，搭配長褲</a:t>
            </a:r>
            <a:r>
              <a:rPr lang="zh-TW" altLang="en-US" sz="1200" spc="300" dirty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（長褲不建議牛仔褲</a:t>
            </a:r>
            <a:r>
              <a:rPr lang="en-US" altLang="zh-TW" sz="1200" spc="300" dirty="0" smtClean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)</a:t>
            </a:r>
            <a:r>
              <a:rPr lang="zh-TW" altLang="en-US" sz="1200" spc="300" dirty="0" smtClean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或裙子，也可穿</a:t>
            </a:r>
            <a:endParaRPr lang="en-US" altLang="zh-TW" sz="1200" spc="300" dirty="0" smtClean="0">
              <a:solidFill>
                <a:srgbClr val="3F3F3F"/>
              </a:solidFill>
              <a:latin typeface="華康中黑體(P)" panose="020B0500000000000000" pitchFamily="34" charset="-120"/>
              <a:ea typeface="華康中黑體(P)" panose="020B0500000000000000" pitchFamily="34" charset="-120"/>
              <a:cs typeface="+mn-ea"/>
              <a:sym typeface="站酷快乐体2016修订版" panose="02010600030101010101" pitchFamily="2" charset="-122"/>
            </a:endParaRPr>
          </a:p>
          <a:p>
            <a:pPr>
              <a:lnSpc>
                <a:spcPts val="2000"/>
              </a:lnSpc>
              <a:defRPr/>
            </a:pPr>
            <a:r>
              <a:rPr lang="zh-TW" altLang="en-US" sz="1200" spc="300" dirty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 </a:t>
            </a:r>
            <a:r>
              <a:rPr lang="zh-TW" altLang="en-US" sz="1200" spc="300" dirty="0" smtClean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    洋裝，但裙子建議以坐下可以蓋住大腿為佳，上衣若太透明建議穿搭小背心在裡</a:t>
            </a:r>
            <a:endParaRPr lang="en-US" altLang="zh-TW" sz="1200" spc="300" dirty="0" smtClean="0">
              <a:solidFill>
                <a:srgbClr val="3F3F3F"/>
              </a:solidFill>
              <a:latin typeface="華康中黑體(P)" panose="020B0500000000000000" pitchFamily="34" charset="-120"/>
              <a:ea typeface="華康中黑體(P)" panose="020B0500000000000000" pitchFamily="34" charset="-120"/>
              <a:cs typeface="+mn-ea"/>
              <a:sym typeface="站酷快乐体2016修订版" panose="02010600030101010101" pitchFamily="2" charset="-122"/>
            </a:endParaRPr>
          </a:p>
          <a:p>
            <a:pPr>
              <a:lnSpc>
                <a:spcPts val="2000"/>
              </a:lnSpc>
              <a:defRPr/>
            </a:pPr>
            <a:r>
              <a:rPr lang="zh-TW" altLang="en-US" sz="1200" spc="300" dirty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 </a:t>
            </a:r>
            <a:r>
              <a:rPr lang="zh-TW" altLang="en-US" sz="1200" spc="300" dirty="0" smtClean="0">
                <a:solidFill>
                  <a:srgbClr val="3F3F3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  <a:cs typeface="+mn-ea"/>
                <a:sym typeface="站酷快乐体2016修订版" panose="02010600030101010101" pitchFamily="2" charset="-122"/>
              </a:rPr>
              <a:t>    面，比較妥當</a:t>
            </a:r>
            <a:r>
              <a:rPr lang="zh-TW" altLang="en-US" sz="1200" spc="30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。</a:t>
            </a:r>
            <a:endParaRPr lang="zh-CN" altLang="en-US" sz="1200" dirty="0">
              <a:solidFill>
                <a:prstClr val="black"/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879188" y="140011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衣服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776167" y="3711661"/>
            <a:ext cx="7535065" cy="5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zh-TW" altLang="en-US" sz="1200" spc="30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不管男生女生，都建議穿著有包住腳的鞋子，即不要露出腳趾頭，女生當然也可以選擇低跟的包鞋。</a:t>
            </a:r>
            <a:endParaRPr lang="zh-CN" altLang="en-US" sz="12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879188" y="3162056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鞋子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2776167" y="5505618"/>
            <a:ext cx="753506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zh-TW" altLang="en-US" sz="1200" spc="30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髮型：整潔就好。</a:t>
            </a:r>
            <a:endParaRPr lang="en-US" altLang="zh-TW" sz="1200" spc="300" dirty="0" smtClean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  <a:p>
            <a:pPr>
              <a:lnSpc>
                <a:spcPts val="2000"/>
              </a:lnSpc>
              <a:defRPr/>
            </a:pPr>
            <a:r>
              <a:rPr lang="zh-TW" altLang="en-US" sz="1200" spc="30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妝容：一樣，整潔乾淨就好，女生帶點淡妝</a:t>
            </a:r>
            <a:r>
              <a:rPr lang="en-US" altLang="zh-TW" sz="1200" spc="30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ok</a:t>
            </a:r>
            <a:r>
              <a:rPr lang="zh-TW" altLang="en-US" sz="1200" spc="300" dirty="0" smtClean="0">
                <a:solidFill>
                  <a:srgbClr val="3F3F3F"/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。</a:t>
            </a:r>
            <a:endParaRPr lang="en-US" altLang="zh-TW" sz="1200" spc="300" dirty="0" smtClean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879188" y="4956013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其他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7F37231-D21A-45B5-BE9C-A855EB006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16">
            <a:off x="1572343" y="1364510"/>
            <a:ext cx="935956" cy="15003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DAAD59-0A99-4544-8A23-17B0A8C8A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16">
            <a:off x="1644186" y="3034111"/>
            <a:ext cx="935956" cy="15003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A15012-9A98-4310-B300-65B920B684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16">
            <a:off x="1603522" y="4868682"/>
            <a:ext cx="935956" cy="150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4" grpId="0" bldLvl="0" animBg="1"/>
      <p:bldP spid="6" grpId="0"/>
      <p:bldP spid="7" grpId="0" bldLvl="0" animBg="1"/>
      <p:bldP spid="9" grpId="0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95" y="-67377"/>
            <a:ext cx="1533735" cy="1225247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1216660" y="545246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面試會碰到的問題</a:t>
            </a:r>
            <a:endParaRPr kumimoji="0" lang="id-ID" sz="32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66028" y="1675267"/>
            <a:ext cx="8876627" cy="3942558"/>
            <a:chOff x="3165776" y="4608293"/>
            <a:chExt cx="17834655" cy="7663632"/>
          </a:xfrm>
        </p:grpSpPr>
        <p:sp>
          <p:nvSpPr>
            <p:cNvPr id="30" name="Oval 93"/>
            <p:cNvSpPr>
              <a:spLocks noChangeAspect="1"/>
            </p:cNvSpPr>
            <p:nvPr/>
          </p:nvSpPr>
          <p:spPr>
            <a:xfrm>
              <a:off x="17597097" y="465285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grpSp>
          <p:nvGrpSpPr>
            <p:cNvPr id="9" name="Group 3"/>
            <p:cNvGrpSpPr/>
            <p:nvPr/>
          </p:nvGrpSpPr>
          <p:grpSpPr>
            <a:xfrm>
              <a:off x="8117204" y="4608293"/>
              <a:ext cx="4759674" cy="3403334"/>
              <a:chOff x="10488365" y="4675133"/>
              <a:chExt cx="4759674" cy="3403334"/>
            </a:xfrm>
          </p:grpSpPr>
          <p:sp>
            <p:nvSpPr>
              <p:cNvPr id="2" name="Oval 2"/>
              <p:cNvSpPr>
                <a:spLocks noChangeAspect="1"/>
              </p:cNvSpPr>
              <p:nvPr/>
            </p:nvSpPr>
            <p:spPr>
              <a:xfrm>
                <a:off x="10488365" y="467513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9" name="弧形 37"/>
              <p:cNvSpPr/>
              <p:nvPr/>
            </p:nvSpPr>
            <p:spPr>
              <a:xfrm>
                <a:off x="12100915" y="4931344"/>
                <a:ext cx="3147124" cy="3147123"/>
              </a:xfrm>
              <a:prstGeom prst="arc">
                <a:avLst>
                  <a:gd name="adj1" fmla="val 7635338"/>
                  <a:gd name="adj2" fmla="val 3958121"/>
                </a:avLst>
              </a:prstGeom>
              <a:solidFill>
                <a:srgbClr val="C3E0D3"/>
              </a:solidFill>
              <a:ln w="254000">
                <a:solidFill>
                  <a:srgbClr val="C3E0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grpSp>
          <p:nvGrpSpPr>
            <p:cNvPr id="10" name="Group 4"/>
            <p:cNvGrpSpPr/>
            <p:nvPr/>
          </p:nvGrpSpPr>
          <p:grpSpPr>
            <a:xfrm>
              <a:off x="12886012" y="4630573"/>
              <a:ext cx="6161221" cy="3403334"/>
              <a:chOff x="15413133" y="4697413"/>
              <a:chExt cx="6161221" cy="3403334"/>
            </a:xfrm>
          </p:grpSpPr>
          <p:sp>
            <p:nvSpPr>
              <p:cNvPr id="3" name="Oval 94"/>
              <p:cNvSpPr>
                <a:spLocks noChangeAspect="1"/>
              </p:cNvSpPr>
              <p:nvPr/>
            </p:nvSpPr>
            <p:spPr>
              <a:xfrm>
                <a:off x="15413133" y="4697413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4" name="弧形 37"/>
              <p:cNvSpPr/>
              <p:nvPr/>
            </p:nvSpPr>
            <p:spPr>
              <a:xfrm>
                <a:off x="18427230" y="4888749"/>
                <a:ext cx="3147124" cy="3147123"/>
              </a:xfrm>
              <a:prstGeom prst="arc">
                <a:avLst>
                  <a:gd name="adj1" fmla="val 21030938"/>
                  <a:gd name="adj2" fmla="val 19250998"/>
                </a:avLst>
              </a:prstGeom>
              <a:solidFill>
                <a:srgbClr val="F8DFD2"/>
              </a:solidFill>
              <a:ln w="254000">
                <a:solidFill>
                  <a:srgbClr val="F8DF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1" name="TextBox 91"/>
            <p:cNvSpPr txBox="1"/>
            <p:nvPr/>
          </p:nvSpPr>
          <p:spPr>
            <a:xfrm>
              <a:off x="15796190" y="5218706"/>
              <a:ext cx="3104853" cy="2512633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會問什麼問題呢</a:t>
              </a:r>
              <a:r>
                <a:rPr kumimoji="0" lang="en-US" altLang="zh-TW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?</a:t>
              </a:r>
            </a:p>
          </p:txBody>
        </p:sp>
        <p:sp>
          <p:nvSpPr>
            <p:cNvPr id="13" name="TextBox 95"/>
            <p:cNvSpPr txBox="1"/>
            <p:nvPr/>
          </p:nvSpPr>
          <p:spPr>
            <a:xfrm>
              <a:off x="9366654" y="5252462"/>
              <a:ext cx="3850440" cy="179471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是中文還是英文面試</a:t>
              </a:r>
              <a:r>
                <a:rPr kumimoji="0" lang="en-US" altLang="zh-TW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?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grpSp>
          <p:nvGrpSpPr>
            <p:cNvPr id="14" name="Group 96"/>
            <p:cNvGrpSpPr/>
            <p:nvPr/>
          </p:nvGrpSpPr>
          <p:grpSpPr>
            <a:xfrm>
              <a:off x="3645935" y="4864504"/>
              <a:ext cx="3403334" cy="3516165"/>
              <a:chOff x="6017096" y="4931344"/>
              <a:chExt cx="3403334" cy="3516165"/>
            </a:xfrm>
          </p:grpSpPr>
          <p:sp>
            <p:nvSpPr>
              <p:cNvPr id="24" name="Oval 97"/>
              <p:cNvSpPr>
                <a:spLocks noChangeAspect="1"/>
              </p:cNvSpPr>
              <p:nvPr/>
            </p:nvSpPr>
            <p:spPr>
              <a:xfrm>
                <a:off x="6017096" y="5044175"/>
                <a:ext cx="3403334" cy="3403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5" name="弧形 37"/>
              <p:cNvSpPr/>
              <p:nvPr/>
            </p:nvSpPr>
            <p:spPr>
              <a:xfrm>
                <a:off x="6208549" y="4931344"/>
                <a:ext cx="3147123" cy="3147123"/>
              </a:xfrm>
              <a:prstGeom prst="arc">
                <a:avLst>
                  <a:gd name="adj1" fmla="val 100036"/>
                  <a:gd name="adj2" fmla="val 14632219"/>
                </a:avLst>
              </a:prstGeom>
              <a:solidFill>
                <a:srgbClr val="F8DFD2"/>
              </a:solidFill>
              <a:ln w="254000">
                <a:solidFill>
                  <a:srgbClr val="F8DF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5" name="TextBox 107"/>
            <p:cNvSpPr txBox="1"/>
            <p:nvPr/>
          </p:nvSpPr>
          <p:spPr>
            <a:xfrm>
              <a:off x="3165776" y="5777774"/>
              <a:ext cx="4099280" cy="1794717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面試老師有幾位</a:t>
              </a:r>
              <a:r>
                <a:rPr kumimoji="0" lang="en-US" altLang="zh-TW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汉仪家书简" panose="02010609000101010101" pitchFamily="49" charset="-122"/>
                  <a:ea typeface="汉仪家书简" panose="02010609000101010101" pitchFamily="49" charset="-122"/>
                  <a:cs typeface="全字库正楷体" panose="02010604000101010101" pitchFamily="2" charset="-122"/>
                </a:rPr>
                <a:t>?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6" name="TextBox 108"/>
            <p:cNvSpPr txBox="1"/>
            <p:nvPr/>
          </p:nvSpPr>
          <p:spPr>
            <a:xfrm>
              <a:off x="9631145" y="8918534"/>
              <a:ext cx="3778783" cy="119645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1218565"/>
              <a:r>
                <a:rPr lang="zh-TW" altLang="en-US" sz="2800" dirty="0" smtClean="0">
                  <a:solidFill>
                    <a:schemeClr val="tx1">
                      <a:lumMod val="75000"/>
                    </a:schemeClr>
                  </a:solidFill>
                  <a:latin typeface="華康粗黑體" panose="020B0709000000000000" pitchFamily="49" charset="-120"/>
                  <a:ea typeface="華康粗黑體" panose="020B0709000000000000" pitchFamily="49" charset="-120"/>
                  <a:sym typeface="+mn-ea"/>
                </a:rPr>
                <a:t>中文面試</a:t>
              </a:r>
              <a:endParaRPr kumimoji="0" lang="id-ID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華康粗黑體" panose="020B0709000000000000" pitchFamily="49" charset="-120"/>
                <a:ea typeface="華康粗黑體" panose="020B0709000000000000" pitchFamily="49" charset="-120"/>
                <a:cs typeface="全字库正楷体" panose="02010604000101010101" pitchFamily="2" charset="-122"/>
              </a:endParaRPr>
            </a:p>
          </p:txBody>
        </p:sp>
        <p:sp>
          <p:nvSpPr>
            <p:cNvPr id="19" name="TextBox 111"/>
            <p:cNvSpPr txBox="1"/>
            <p:nvPr/>
          </p:nvSpPr>
          <p:spPr>
            <a:xfrm>
              <a:off x="14931551" y="8380669"/>
              <a:ext cx="5677638" cy="3891256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TW" altLang="en-US" sz="1600" spc="300" dirty="0" smtClean="0">
                  <a:solidFill>
                    <a:schemeClr val="tx1">
                      <a:lumMod val="75000"/>
                    </a:schemeClr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  <a:cs typeface="+mn-ea"/>
                  <a:sym typeface="站酷快乐体2016修订版" panose="02010600030101010101" pitchFamily="2" charset="-122"/>
                </a:rPr>
                <a:t>面試老師可能會問你報考的動機，對中文有什麼了解與你的表達能力是否流暢。另外，自我介紹也是必問的題目，還有對未來的規劃。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全字库正楷体" panose="02010604000101010101" pitchFamily="2" charset="-122"/>
              </a:endParaRPr>
            </a:p>
          </p:txBody>
        </p:sp>
        <p:sp>
          <p:nvSpPr>
            <p:cNvPr id="22" name="TextBox 114"/>
            <p:cNvSpPr txBox="1"/>
            <p:nvPr/>
          </p:nvSpPr>
          <p:spPr>
            <a:xfrm>
              <a:off x="3270737" y="9136547"/>
              <a:ext cx="3713772" cy="1196456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 defTabSz="1218565"/>
              <a:r>
                <a:rPr lang="en-US" altLang="zh-TW" sz="2800" dirty="0" smtClean="0">
                  <a:solidFill>
                    <a:schemeClr val="tx1">
                      <a:lumMod val="75000"/>
                    </a:schemeClr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sym typeface="+mn-ea"/>
                </a:rPr>
                <a:t>3</a:t>
              </a:r>
              <a:r>
                <a:rPr lang="zh-TW" altLang="en-US" sz="2800" dirty="0" smtClean="0">
                  <a:solidFill>
                    <a:schemeClr val="tx1">
                      <a:lumMod val="75000"/>
                    </a:schemeClr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  <a:sym typeface="+mn-ea"/>
                </a:rPr>
                <a:t>位老師</a:t>
              </a:r>
              <a:endPara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7" y="0"/>
            <a:ext cx="12192000" cy="6858000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3028494" y="1428452"/>
            <a:ext cx="608371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面試官重視什麼</a:t>
            </a:r>
            <a:r>
              <a:rPr kumimoji="0" lang="en-US" altLang="zh-TW" sz="4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ea"/>
                <a:sym typeface="站酷快乐体2016修订版" panose="02010600030101010101" pitchFamily="2" charset="-122"/>
              </a:rPr>
              <a:t>??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000" b="1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  <a:p>
            <a:pPr algn="ctr">
              <a:defRPr/>
            </a:pPr>
            <a:r>
              <a:rPr lang="zh-TW" altLang="en-US" sz="2000" spc="300" dirty="0">
                <a:solidFill>
                  <a:srgbClr val="3F3F3F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站酷快乐体2016修订版" panose="02010600030101010101" pitchFamily="2" charset="-122"/>
              </a:rPr>
              <a:t>台風、表達能力是否流暢</a:t>
            </a:r>
            <a:r>
              <a:rPr lang="zh-TW" altLang="en-US" sz="2000" spc="300" dirty="0" smtClean="0">
                <a:solidFill>
                  <a:srgbClr val="3F3F3F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站酷快乐体2016修订版" panose="02010600030101010101" pitchFamily="2" charset="-122"/>
              </a:rPr>
              <a:t>、</a:t>
            </a:r>
            <a:endParaRPr lang="en-US" altLang="zh-TW" sz="2000" spc="300" dirty="0" smtClean="0">
              <a:solidFill>
                <a:srgbClr val="3F3F3F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站酷快乐体2016修订版" panose="02010600030101010101" pitchFamily="2" charset="-122"/>
            </a:endParaRPr>
          </a:p>
          <a:p>
            <a:pPr algn="ctr">
              <a:defRPr/>
            </a:pPr>
            <a:r>
              <a:rPr lang="zh-TW" altLang="en-US" sz="2000" spc="300" dirty="0" smtClean="0">
                <a:solidFill>
                  <a:srgbClr val="3F3F3F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站酷快乐体2016修订版" panose="02010600030101010101" pitchFamily="2" charset="-122"/>
              </a:rPr>
              <a:t>是否</a:t>
            </a:r>
            <a:r>
              <a:rPr lang="zh-TW" altLang="en-US" sz="2000" spc="300" dirty="0">
                <a:solidFill>
                  <a:srgbClr val="3F3F3F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ea"/>
                <a:sym typeface="站酷快乐体2016修订版" panose="02010600030101010101" pitchFamily="2" charset="-122"/>
              </a:rPr>
              <a:t>有針對問題回答及跟面試官的眼神接觸等</a:t>
            </a:r>
            <a:endParaRPr lang="en-US" altLang="zh-TW" sz="2000" spc="300" dirty="0">
              <a:solidFill>
                <a:srgbClr val="3F3F3F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ea"/>
              <a:sym typeface="站酷快乐体2016修订版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ea"/>
              <a:sym typeface="站酷快乐体2016修订版" panose="02010600030101010101" pitchFamily="2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562782" y="3015044"/>
            <a:ext cx="9237696" cy="3410090"/>
            <a:chOff x="1562782" y="3015044"/>
            <a:chExt cx="9237696" cy="34100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33646">
              <a:off x="5386450" y="4543877"/>
              <a:ext cx="1533799" cy="1455466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1562782" y="3015044"/>
              <a:ext cx="9237696" cy="3410090"/>
              <a:chOff x="1476815" y="2331810"/>
              <a:chExt cx="9237696" cy="341009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476815" y="2338597"/>
                <a:ext cx="4535853" cy="3403303"/>
                <a:chOff x="1369246" y="2556187"/>
                <a:chExt cx="4535853" cy="3403303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16046" y="2556187"/>
                  <a:ext cx="4289053" cy="340330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953560">
                  <a:off x="1083005" y="3122640"/>
                  <a:ext cx="2846255" cy="2273774"/>
                </a:xfrm>
                <a:prstGeom prst="rect">
                  <a:avLst/>
                </a:prstGeom>
              </p:spPr>
            </p:pic>
          </p:grpSp>
          <p:grpSp>
            <p:nvGrpSpPr>
              <p:cNvPr id="4" name="组合 3"/>
              <p:cNvGrpSpPr/>
              <p:nvPr/>
            </p:nvGrpSpPr>
            <p:grpSpPr>
              <a:xfrm>
                <a:off x="6133665" y="2331810"/>
                <a:ext cx="4580846" cy="3403303"/>
                <a:chOff x="6890244" y="2683602"/>
                <a:chExt cx="4580846" cy="3403303"/>
              </a:xfrm>
            </p:grpSpPr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0244" y="2683602"/>
                  <a:ext cx="4289053" cy="3403303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646440" flipH="1">
                  <a:off x="8911075" y="3248365"/>
                  <a:ext cx="2846255" cy="2273774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95" y="-66107"/>
            <a:ext cx="1533735" cy="122524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232" y="4390314"/>
            <a:ext cx="2433217" cy="2943936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226306" y="2464126"/>
            <a:ext cx="615521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每一位考生大概會有</a:t>
            </a:r>
            <a:r>
              <a:rPr lang="en-US" altLang="zh-TW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7-10</a:t>
            </a: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分鐘的時間。</a:t>
            </a:r>
            <a:endParaRPr lang="en-US" altLang="zh-TW" sz="1600" b="1" spc="300" dirty="0" smtClean="0">
              <a:solidFill>
                <a:srgbClr val="3F3F3F"/>
              </a:solidFill>
              <a:latin typeface="華康細圓體" panose="020F0309000000000000" pitchFamily="49" charset="-120"/>
              <a:ea typeface="華康細圓體" panose="020F0309000000000000" pitchFamily="49" charset="-120"/>
              <a:cs typeface="+mn-lt"/>
              <a:sym typeface="站酷快乐体2016修订版" panose="02010600030101010101" pitchFamily="2" charset="-122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每</a:t>
            </a: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個人會到</a:t>
            </a:r>
            <a:r>
              <a:rPr lang="en-US" altLang="zh-TW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3</a:t>
            </a: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個面試教室，</a:t>
            </a: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每次</a:t>
            </a:r>
            <a:r>
              <a:rPr lang="zh-TW" altLang="en-US" sz="1600" b="1" spc="300" dirty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與</a:t>
            </a: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一位老師單獨</a:t>
            </a: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面試</a:t>
            </a:r>
            <a:r>
              <a:rPr lang="zh-TW" altLang="en-US" sz="1400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。</a:t>
            </a:r>
            <a:endParaRPr kumimoji="0" lang="en-US" altLang="zh-TW" sz="1400" b="0" i="0" u="none" strike="noStrike" kern="1200" cap="none" spc="30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華康細圓體" panose="020F0309000000000000" pitchFamily="49" charset="-120"/>
              <a:ea typeface="華康細圓體" panose="020F0309000000000000" pitchFamily="49" charset="-120"/>
              <a:cs typeface="+mn-lt"/>
              <a:sym typeface="站酷快乐体2016修订版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329328" y="1749083"/>
            <a:ext cx="4526527" cy="549605"/>
          </a:xfrm>
          <a:prstGeom prst="rect">
            <a:avLst/>
          </a:prstGeom>
          <a:solidFill>
            <a:srgbClr val="F8DFD2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每位考生大概考多久呢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232375" y="4896823"/>
            <a:ext cx="6155215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「面帶微笑很重要，口齒清晰不可少，言之有物是必要，表現自己讓我們知道」</a:t>
            </a:r>
            <a:r>
              <a:rPr lang="zh-CN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。</a:t>
            </a:r>
            <a:endParaRPr lang="en-US" altLang="zh-CN" sz="1600" b="1" spc="300" dirty="0" smtClean="0">
              <a:solidFill>
                <a:srgbClr val="3F3F3F"/>
              </a:solidFill>
              <a:latin typeface="華康細圓體" panose="020F0309000000000000" pitchFamily="49" charset="-120"/>
              <a:ea typeface="華康細圓體" panose="020F0309000000000000" pitchFamily="49" charset="-120"/>
              <a:cs typeface="+mn-lt"/>
              <a:sym typeface="站酷快乐体2016修订版" panose="02010600030101010101" pitchFamily="2" charset="-122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en-US" altLang="zh-TW" sz="1600" b="1" spc="300" dirty="0" smtClean="0">
              <a:solidFill>
                <a:srgbClr val="3F3F3F"/>
              </a:solidFill>
              <a:latin typeface="華康細圓體" panose="020F0309000000000000" pitchFamily="49" charset="-120"/>
              <a:ea typeface="華康細圓體" panose="020F0309000000000000" pitchFamily="49" charset="-120"/>
              <a:cs typeface="+mn-lt"/>
              <a:sym typeface="站酷快乐体2016修订版" panose="02010600030101010101" pitchFamily="2" charset="-122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TW" altLang="en-US" sz="1600" b="1" spc="300" dirty="0" smtClean="0">
                <a:solidFill>
                  <a:srgbClr val="3F3F3F"/>
                </a:solidFill>
                <a:latin typeface="華康細圓體" panose="020F0309000000000000" pitchFamily="49" charset="-120"/>
                <a:ea typeface="華康細圓體" panose="020F0309000000000000" pitchFamily="49" charset="-120"/>
                <a:cs typeface="+mn-lt"/>
                <a:sym typeface="站酷快乐体2016修订版" panose="02010600030101010101" pitchFamily="2" charset="-122"/>
              </a:rPr>
              <a:t>記得面試前還是要吃一點東西，肚子餓時會降低反應，但也不要吃太油膩的食物（例如：炸雞腿），會想睡覺喔。</a:t>
            </a:r>
            <a:endParaRPr lang="zh-CN" altLang="en-US" sz="1600" b="1" spc="300" dirty="0">
              <a:solidFill>
                <a:srgbClr val="3F3F3F"/>
              </a:solidFill>
              <a:latin typeface="華康細圓體" panose="020F0309000000000000" pitchFamily="49" charset="-120"/>
              <a:ea typeface="華康細圓體" panose="020F0309000000000000" pitchFamily="49" charset="-120"/>
              <a:cs typeface="+mn-lt"/>
              <a:sym typeface="+mn-ea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spc="300" dirty="0">
              <a:solidFill>
                <a:srgbClr val="3F3F3F"/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  <a:sym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335397" y="4181780"/>
            <a:ext cx="3664511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rPr>
              <a:t>加分小秘訣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497CF4-4FF2-41A7-A5A9-4F0C8ACA3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18" y="837693"/>
            <a:ext cx="3880615" cy="5658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484" y="-508000"/>
            <a:ext cx="5325032" cy="7988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5912"/>
            <a:ext cx="4470400" cy="55820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45" y="-14514"/>
            <a:ext cx="4134238" cy="5676698"/>
          </a:xfrm>
          <a:prstGeom prst="rect">
            <a:avLst/>
          </a:prstGeom>
        </p:spPr>
      </p:pic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4411419" y="3891316"/>
            <a:ext cx="5497314" cy="40064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538627" y="3054217"/>
            <a:ext cx="49023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　文藻應華系　　</a:t>
            </a:r>
            <a:endParaRPr kumimoji="0" lang="en-US" altLang="zh-TW" sz="5400" b="1" i="0" u="none" strike="noStrike" kern="1200" cap="none" spc="30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5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</a:rPr>
              <a:t>　</a:t>
            </a:r>
            <a:r>
              <a:rPr lang="zh-TW" altLang="en-US" sz="5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</a:rPr>
              <a:t>　</a:t>
            </a:r>
            <a:r>
              <a:rPr kumimoji="0" lang="zh-TW" altLang="en-US" sz="5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歡迎你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38627" y="1878766"/>
            <a:ext cx="558901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54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</a:rPr>
              <a:t>祝你一切順利！！</a:t>
            </a: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36499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叶子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014">
      <a:dk1>
        <a:srgbClr val="3F3F3F"/>
      </a:dk1>
      <a:lt1>
        <a:srgbClr val="FFFFFF"/>
      </a:lt1>
      <a:dk2>
        <a:srgbClr val="778495"/>
      </a:dk2>
      <a:lt2>
        <a:srgbClr val="F0F0F0"/>
      </a:lt2>
      <a:accent1>
        <a:srgbClr val="3F3F3F"/>
      </a:accent1>
      <a:accent2>
        <a:srgbClr val="D8D8D8"/>
      </a:accent2>
      <a:accent3>
        <a:srgbClr val="7B7B7B"/>
      </a:accent3>
      <a:accent4>
        <a:srgbClr val="A5A5A5"/>
      </a:accent4>
      <a:accent5>
        <a:srgbClr val="7F7F7F"/>
      </a:accent5>
      <a:accent6>
        <a:srgbClr val="595959"/>
      </a:accent6>
      <a:hlink>
        <a:srgbClr val="424242"/>
      </a:hlink>
      <a:folHlink>
        <a:srgbClr val="BFBFBF"/>
      </a:folHlink>
    </a:clrScheme>
    <a:fontScheme name="Temp">
      <a:majorFont>
        <a:latin typeface="迷你简卡通"/>
        <a:ea typeface="迷你简卡通"/>
        <a:cs typeface=""/>
      </a:majorFont>
      <a:minorFont>
        <a:latin typeface="迷你简卡通"/>
        <a:ea typeface="迷你简卡通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376</Words>
  <Application>Microsoft Office PowerPoint</Application>
  <PresentationFormat>寬螢幕</PresentationFormat>
  <Paragraphs>45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7</vt:i4>
      </vt:variant>
    </vt:vector>
  </HeadingPairs>
  <TitlesOfParts>
    <vt:vector size="24" baseType="lpstr">
      <vt:lpstr>等线</vt:lpstr>
      <vt:lpstr>等线 Light</vt:lpstr>
      <vt:lpstr>汉仪家书简</vt:lpstr>
      <vt:lpstr>全字库正楷体</vt:lpstr>
      <vt:lpstr>站酷快乐体2016修订版</vt:lpstr>
      <vt:lpstr>迷你简卡通</vt:lpstr>
      <vt:lpstr>華康中黑體</vt:lpstr>
      <vt:lpstr>華康中黑體(P)</vt:lpstr>
      <vt:lpstr>華康中圓體</vt:lpstr>
      <vt:lpstr>華康中圓體(P)</vt:lpstr>
      <vt:lpstr>華康粗黑體</vt:lpstr>
      <vt:lpstr>華康細圓體</vt:lpstr>
      <vt:lpstr>新細明體</vt:lpstr>
      <vt:lpstr>Arial</vt:lpstr>
      <vt:lpstr>Office 主题​​</vt:lpstr>
      <vt:lpstr>1_Office 主题​​</vt:lpstr>
      <vt:lpstr>2_Office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Windows 使用者</cp:lastModifiedBy>
  <cp:revision>39</cp:revision>
  <dcterms:created xsi:type="dcterms:W3CDTF">2018-10-18T00:32:00Z</dcterms:created>
  <dcterms:modified xsi:type="dcterms:W3CDTF">2021-05-07T02:59:38Z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